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256" r:id="rId2"/>
    <p:sldId id="284" r:id="rId3"/>
    <p:sldId id="258" r:id="rId4"/>
    <p:sldId id="271" r:id="rId5"/>
    <p:sldId id="273" r:id="rId6"/>
    <p:sldId id="274" r:id="rId7"/>
    <p:sldId id="275" r:id="rId8"/>
    <p:sldId id="265" r:id="rId9"/>
    <p:sldId id="266" r:id="rId10"/>
    <p:sldId id="267" r:id="rId11"/>
    <p:sldId id="268" r:id="rId12"/>
    <p:sldId id="269" r:id="rId13"/>
    <p:sldId id="276" r:id="rId14"/>
    <p:sldId id="277" r:id="rId15"/>
    <p:sldId id="270" r:id="rId16"/>
    <p:sldId id="279" r:id="rId17"/>
    <p:sldId id="280" r:id="rId18"/>
    <p:sldId id="278" r:id="rId19"/>
    <p:sldId id="281" r:id="rId20"/>
    <p:sldId id="283" r:id="rId21"/>
    <p:sldId id="286" r:id="rId22"/>
    <p:sldId id="287" r:id="rId23"/>
    <p:sldId id="288" r:id="rId24"/>
    <p:sldId id="289" r:id="rId25"/>
    <p:sldId id="290" r:id="rId26"/>
    <p:sldId id="291" r:id="rId27"/>
    <p:sldId id="293" r:id="rId28"/>
    <p:sldId id="294" r:id="rId29"/>
    <p:sldId id="295" r:id="rId30"/>
    <p:sldId id="292" r:id="rId31"/>
    <p:sldId id="296" r:id="rId32"/>
    <p:sldId id="297" r:id="rId33"/>
    <p:sldId id="298" r:id="rId34"/>
    <p:sldId id="299" r:id="rId35"/>
    <p:sldId id="300" r:id="rId36"/>
    <p:sldId id="301" r:id="rId37"/>
    <p:sldId id="302" r:id="rId38"/>
    <p:sldId id="303" r:id="rId39"/>
    <p:sldId id="304" r:id="rId40"/>
    <p:sldId id="306" r:id="rId41"/>
    <p:sldId id="305" r:id="rId42"/>
    <p:sldId id="307" r:id="rId43"/>
    <p:sldId id="308" r:id="rId44"/>
    <p:sldId id="309" r:id="rId4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9D9D"/>
    <a:srgbClr val="003E74"/>
    <a:srgbClr val="0085CA"/>
    <a:srgbClr val="0025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56" d="100"/>
          <a:sy n="156" d="100"/>
        </p:scale>
        <p:origin x="634" y="10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09" d="100"/>
          <a:sy n="109" d="100"/>
        </p:scale>
        <p:origin x="-253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b="1" dirty="0">
                <a:solidFill>
                  <a:srgbClr val="003E74"/>
                </a:solidFill>
              </a:rPr>
              <a:t>Name of presentation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B0EE2D-335A-3546-9D75-E17F32E16FE9}" type="datetime3">
              <a:rPr lang="en-GB" smtClean="0">
                <a:solidFill>
                  <a:srgbClr val="003E74"/>
                </a:solidFill>
              </a:rPr>
              <a:t>2 September, 2019</a:t>
            </a:fld>
            <a:endParaRPr lang="en-US" dirty="0">
              <a:solidFill>
                <a:srgbClr val="003E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949037"/>
      </p:ext>
    </p:extLst>
  </p:cSld>
  <p:clrMap bg1="lt1" tx1="dk1" bg2="lt2" tx2="dk2" accent1="accent1" accent2="accent2" accent3="accent3" accent4="accent4" accent5="accent5" accent6="accent6" hlink="hlink" folHlink="folHlink"/>
  <p:hf sldNum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1">
                <a:solidFill>
                  <a:srgbClr val="003E74"/>
                </a:solidFill>
              </a:defRPr>
            </a:lvl1pPr>
          </a:lstStyle>
          <a:p>
            <a:r>
              <a:rPr lang="en-US" dirty="0"/>
              <a:t>Name of presentation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rgbClr val="003E74"/>
                </a:solidFill>
              </a:defRPr>
            </a:lvl1pPr>
          </a:lstStyle>
          <a:p>
            <a:fld id="{8D35C32B-10D1-1447-A35B-280119DE9D12}" type="datetime3">
              <a:rPr lang="en-GB" smtClean="0"/>
              <a:pPr/>
              <a:t>2 September, 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65648"/>
      </p:ext>
    </p:extLst>
  </p:cSld>
  <p:clrMap bg1="lt1" tx1="dk1" bg2="lt2" tx2="dk2" accent1="accent1" accent2="accent2" accent3="accent3" accent4="accent4" accent5="accent5" accent6="accent6" hlink="hlink" folHlink="folHlink"/>
  <p:hf sldNum="0" ft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957124"/>
            <a:ext cx="6400800" cy="453385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1572517"/>
            <a:ext cx="8229600" cy="857250"/>
          </a:xfrm>
        </p:spPr>
        <p:txBody>
          <a:bodyPr/>
          <a:lstStyle>
            <a:lvl1pPr algn="l">
              <a:defRPr sz="4000" b="0">
                <a:solidFill>
                  <a:srgbClr val="003E74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3955186"/>
            <a:ext cx="6400800" cy="254858"/>
          </a:xfrm>
        </p:spPr>
        <p:txBody>
          <a:bodyPr/>
          <a:lstStyle>
            <a:lvl1pPr marL="0" indent="0" algn="l">
              <a:buNone/>
              <a:defRPr sz="1200" baseline="0">
                <a:solidFill>
                  <a:srgbClr val="9D9D9D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GB" dirty="0"/>
              <a:t>Click to edit author name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553925" y="497144"/>
            <a:ext cx="2132875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239941" y="738262"/>
            <a:ext cx="1446859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37180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ith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082581"/>
            <a:ext cx="3711608" cy="718386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Title 12"/>
          <p:cNvSpPr>
            <a:spLocks noGrp="1"/>
          </p:cNvSpPr>
          <p:nvPr>
            <p:ph type="title"/>
          </p:nvPr>
        </p:nvSpPr>
        <p:spPr>
          <a:xfrm>
            <a:off x="457200" y="1159487"/>
            <a:ext cx="3711608" cy="1615001"/>
          </a:xfrm>
        </p:spPr>
        <p:txBody>
          <a:bodyPr/>
          <a:lstStyle>
            <a:lvl1pPr>
              <a:defRPr sz="4000" b="0">
                <a:solidFill>
                  <a:srgbClr val="003E74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4118513"/>
            <a:ext cx="3601176" cy="254858"/>
          </a:xfrm>
        </p:spPr>
        <p:txBody>
          <a:bodyPr/>
          <a:lstStyle>
            <a:lvl1pPr marL="0" indent="0" algn="l">
              <a:buNone/>
              <a:defRPr sz="1200" baseline="0">
                <a:solidFill>
                  <a:srgbClr val="9D9D9D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GB" dirty="0"/>
              <a:t>Click to edit author name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756151" y="1159669"/>
            <a:ext cx="3930650" cy="3213702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553925" y="497144"/>
            <a:ext cx="2132875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239941" y="738262"/>
            <a:ext cx="1446859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1372030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one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9936"/>
            <a:ext cx="8229600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 sz="1200"/>
            </a:lvl3pPr>
            <a:lvl4pPr>
              <a:buClr>
                <a:srgbClr val="0085CA"/>
              </a:buClr>
              <a:defRPr sz="1200"/>
            </a:lvl4pPr>
            <a:lvl5pPr>
              <a:buClr>
                <a:srgbClr val="0085CA"/>
              </a:buClr>
              <a:defRPr sz="1200">
                <a:latin typeface="+mn-lt"/>
              </a:defRPr>
            </a:lvl5pPr>
            <a:lvl6pPr marL="2286000" indent="0">
              <a:buNone/>
              <a:defRPr sz="1400" baseline="0">
                <a:latin typeface="+mn-lt"/>
              </a:defRPr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553925" y="497144"/>
            <a:ext cx="2132875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239941" y="738262"/>
            <a:ext cx="1446859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1569259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>
            <a:spLocks noGrp="1"/>
          </p:cNvSpPr>
          <p:nvPr>
            <p:ph idx="11"/>
          </p:nvPr>
        </p:nvSpPr>
        <p:spPr>
          <a:xfrm>
            <a:off x="457200" y="1759936"/>
            <a:ext cx="3950877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2"/>
          </p:nvPr>
        </p:nvSpPr>
        <p:spPr>
          <a:xfrm>
            <a:off x="4735923" y="1759936"/>
            <a:ext cx="3950878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553925" y="497144"/>
            <a:ext cx="2132875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239941" y="738262"/>
            <a:ext cx="1446859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2622752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with quo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457200" y="1759936"/>
            <a:ext cx="3950877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1115931"/>
            <a:ext cx="8229600" cy="380667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735923" y="1759936"/>
            <a:ext cx="3950878" cy="1948997"/>
          </a:xfrm>
        </p:spPr>
        <p:txBody>
          <a:bodyPr/>
          <a:lstStyle>
            <a:lvl1pPr marL="0" indent="0">
              <a:buClr>
                <a:srgbClr val="0085CA"/>
              </a:buClr>
              <a:buNone/>
              <a:defRPr sz="2800" b="0" i="1" baseline="0">
                <a:solidFill>
                  <a:srgbClr val="003E74"/>
                </a:solidFill>
              </a:defRPr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“Click to add a quote”</a:t>
            </a:r>
            <a:endParaRPr lang="en-US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735514" y="3890251"/>
            <a:ext cx="3951287" cy="48312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85CA"/>
              </a:buClr>
              <a:buSzTx/>
              <a:buFont typeface="Arial"/>
              <a:buNone/>
              <a:tabLst/>
              <a:defRPr sz="1200" baseline="0">
                <a:solidFill>
                  <a:srgbClr val="0085CA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85CA"/>
              </a:buClr>
              <a:buSzTx/>
              <a:buFont typeface="Arial"/>
              <a:buNone/>
              <a:tabLst/>
              <a:defRPr/>
            </a:pPr>
            <a:r>
              <a:rPr lang="en-GB" dirty="0"/>
              <a:t>Click to add quote attribution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553925" y="497144"/>
            <a:ext cx="2132875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239941" y="738262"/>
            <a:ext cx="1446859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3128024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wo columns with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457200" y="1759936"/>
            <a:ext cx="3950877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1115931"/>
            <a:ext cx="8229600" cy="380667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735514" y="1759937"/>
            <a:ext cx="3951287" cy="1976608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735514" y="3942710"/>
            <a:ext cx="3951287" cy="427906"/>
          </a:xfrm>
        </p:spPr>
        <p:txBody>
          <a:bodyPr/>
          <a:lstStyle>
            <a:lvl1pPr marL="0" indent="0">
              <a:buNone/>
              <a:defRPr sz="1000">
                <a:solidFill>
                  <a:srgbClr val="9D9D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add caption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553925" y="497144"/>
            <a:ext cx="2132875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239941" y="738262"/>
            <a:ext cx="1446859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847259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/media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57200" y="1115931"/>
            <a:ext cx="8229601" cy="2639020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553925" y="497144"/>
            <a:ext cx="2132875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239941" y="738262"/>
            <a:ext cx="1446859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945465"/>
            <a:ext cx="3951287" cy="427906"/>
          </a:xfrm>
        </p:spPr>
        <p:txBody>
          <a:bodyPr/>
          <a:lstStyle>
            <a:lvl1pPr marL="0" indent="0">
              <a:buNone/>
              <a:defRPr sz="1000">
                <a:solidFill>
                  <a:srgbClr val="9D9D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add caption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55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images/media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57200" y="1115931"/>
            <a:ext cx="3951287" cy="2611410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945465"/>
            <a:ext cx="3951287" cy="427906"/>
          </a:xfrm>
        </p:spPr>
        <p:txBody>
          <a:bodyPr/>
          <a:lstStyle>
            <a:lvl1pPr marL="0" indent="0">
              <a:buNone/>
              <a:defRPr sz="1000">
                <a:solidFill>
                  <a:srgbClr val="9D9D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add caption</a:t>
            </a:r>
            <a:endParaRPr lang="en-US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4735514" y="1115932"/>
            <a:ext cx="3951287" cy="1479401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735514" y="2816214"/>
            <a:ext cx="3951287" cy="1557158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553925" y="497144"/>
            <a:ext cx="2132875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239941" y="738262"/>
            <a:ext cx="1446859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1250341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553925" y="497144"/>
            <a:ext cx="2132875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239941" y="738262"/>
            <a:ext cx="1446859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406725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llege_Powerpoint_Background_16-9.pn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5879" cy="51435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9936"/>
            <a:ext cx="8229600" cy="26134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115931"/>
            <a:ext cx="8229600" cy="380667"/>
          </a:xfrm>
          <a:prstGeom prst="rect">
            <a:avLst/>
          </a:prstGeom>
        </p:spPr>
        <p:txBody>
          <a:bodyPr vert="horz" lIns="0" tIns="45720" rIns="0" bIns="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372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  <p:sldLayoutId id="2147483652" r:id="rId4"/>
    <p:sldLayoutId id="2147483660" r:id="rId5"/>
    <p:sldLayoutId id="2147483657" r:id="rId6"/>
    <p:sldLayoutId id="2147483658" r:id="rId7"/>
    <p:sldLayoutId id="2147483659" r:id="rId8"/>
    <p:sldLayoutId id="2147483655" r:id="rId9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400" b="1" kern="1200">
          <a:solidFill>
            <a:srgbClr val="0085CA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•"/>
        <a:defRPr sz="1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–"/>
        <a:defRPr sz="1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»"/>
        <a:defRPr sz="1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Author: John Freeman</a:t>
            </a:r>
          </a:p>
          <a:p>
            <a:r>
              <a:rPr lang="en-US" dirty="0"/>
              <a:t>Supervisor: Alex Carver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Dynamics of Social Networks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            MSc Thesis Presentation	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10 September 2019</a:t>
            </a:r>
          </a:p>
        </p:txBody>
      </p:sp>
    </p:spTree>
    <p:extLst>
      <p:ext uri="{BB962C8B-B14F-4D97-AF65-F5344CB8AC3E}">
        <p14:creationId xmlns:p14="http://schemas.microsoft.com/office/powerpoint/2010/main" val="4058368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Barabási</a:t>
            </a:r>
            <a:r>
              <a:rPr lang="en-US" dirty="0"/>
              <a:t>-Albert Scale-Free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Creates random scale-free networks based on preferential attachment</a:t>
            </a:r>
          </a:p>
          <a:p>
            <a:pPr lvl="1"/>
            <a:r>
              <a:rPr lang="en-US" dirty="0"/>
              <a:t>Starts with a random connected graph</a:t>
            </a:r>
          </a:p>
          <a:p>
            <a:pPr lvl="1"/>
            <a:r>
              <a:rPr lang="en-US" dirty="0"/>
              <a:t>Iteratively adds nodes</a:t>
            </a:r>
          </a:p>
          <a:p>
            <a:pPr lvl="1"/>
            <a:r>
              <a:rPr lang="en-US" dirty="0"/>
              <a:t>A new node </a:t>
            </a:r>
            <a:r>
              <a:rPr lang="en-US" i="1" dirty="0"/>
              <a:t>u </a:t>
            </a:r>
            <a:r>
              <a:rPr lang="en-US" dirty="0"/>
              <a:t>connects to an existing node </a:t>
            </a:r>
            <a:r>
              <a:rPr lang="en-US" i="1" dirty="0"/>
              <a:t>v</a:t>
            </a:r>
            <a:r>
              <a:rPr lang="en-US" dirty="0"/>
              <a:t> with probability </a:t>
            </a:r>
            <a:r>
              <a:rPr lang="en-US" i="1" dirty="0"/>
              <a:t>deg(v)/2|E|</a:t>
            </a:r>
          </a:p>
          <a:p>
            <a:pPr lvl="1"/>
            <a:r>
              <a:rPr lang="en-US" dirty="0"/>
              <a:t>Creates a “rich get richer” behavior, where high degree nodes see their degrees increase faster than those with low degree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99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on 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Relatively new application area of machine learning</a:t>
            </a:r>
          </a:p>
          <a:p>
            <a:pPr lvl="1"/>
            <a:r>
              <a:rPr lang="en-US" dirty="0"/>
              <a:t>At least relatively new successful area</a:t>
            </a:r>
          </a:p>
          <a:p>
            <a:r>
              <a:rPr lang="en-US" dirty="0"/>
              <a:t>Many techniques and problems exist</a:t>
            </a:r>
          </a:p>
          <a:p>
            <a:pPr lvl="1"/>
            <a:r>
              <a:rPr lang="en-US" dirty="0"/>
              <a:t>Spectral methods, language models, neural networks</a:t>
            </a:r>
          </a:p>
          <a:p>
            <a:pPr lvl="1"/>
            <a:r>
              <a:rPr lang="en-US" dirty="0"/>
              <a:t>Clustering, link prediction, classification, etc.</a:t>
            </a:r>
          </a:p>
          <a:p>
            <a:r>
              <a:rPr lang="en-US" dirty="0"/>
              <a:t>Latest and most successful techniques based off neural techniques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51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Autoencoders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of unsupervised network composed of an encoder and a decoder</a:t>
            </a:r>
          </a:p>
          <a:p>
            <a:r>
              <a:rPr lang="en-US" dirty="0"/>
              <a:t>Goal is to find an embedding of the input in a much lower dimensional space</a:t>
            </a:r>
          </a:p>
          <a:p>
            <a:r>
              <a:rPr lang="en-US" dirty="0"/>
              <a:t>Achieves this through optimizing reconstruction error</a:t>
            </a:r>
          </a:p>
          <a:p>
            <a:pPr lvl="1"/>
            <a:r>
              <a:rPr lang="en-US" dirty="0"/>
              <a:t>Encoder learns a transformation from input to embedding space</a:t>
            </a:r>
          </a:p>
          <a:p>
            <a:pPr lvl="1"/>
            <a:r>
              <a:rPr lang="en-US" dirty="0"/>
              <a:t>Decoder learns a transformation from embedding to input space</a:t>
            </a:r>
          </a:p>
          <a:p>
            <a:r>
              <a:rPr lang="en-US" dirty="0"/>
              <a:t>Optimize both in tandem to minimize difference between encoder input and decoder output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067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One of the most important operations in neural networks</a:t>
            </a:r>
          </a:p>
          <a:p>
            <a:r>
              <a:rPr lang="en-US" dirty="0"/>
              <a:t>Allows neighborhood information to be considered</a:t>
            </a:r>
          </a:p>
          <a:p>
            <a:r>
              <a:rPr lang="en-US" dirty="0"/>
              <a:t>Learns a filter over a pixel and some radius of its neighborhood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2d Convolution visualization</a:t>
            </a:r>
          </a:p>
          <a:p>
            <a:r>
              <a:rPr lang="en-US" dirty="0"/>
              <a:t>Source: </a:t>
            </a:r>
            <a:r>
              <a:rPr lang="en-US" dirty="0" err="1"/>
              <a:t>Peltarion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514" y="1675839"/>
            <a:ext cx="3951286" cy="181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652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Generalizing convolution to graphs is non-trivial</a:t>
            </a:r>
          </a:p>
          <a:p>
            <a:pPr lvl="1"/>
            <a:r>
              <a:rPr lang="en-US" dirty="0"/>
              <a:t>In images, pixels have regular structure</a:t>
            </a:r>
          </a:p>
          <a:p>
            <a:pPr lvl="1"/>
            <a:r>
              <a:rPr lang="en-US" dirty="0"/>
              <a:t>In graphs, nodes can have any amount of neighbors</a:t>
            </a:r>
          </a:p>
          <a:p>
            <a:r>
              <a:rPr lang="en-US" dirty="0"/>
              <a:t>Solution: fancy complicated math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Convolutions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Graph convolution, radius 1, target in red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3633" y="1675839"/>
            <a:ext cx="2055047" cy="181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219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Chebyshev Convolutions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 proposed by </a:t>
            </a:r>
            <a:r>
              <a:rPr lang="en-US" dirty="0" err="1"/>
              <a:t>Defferard</a:t>
            </a:r>
            <a:r>
              <a:rPr lang="en-US" dirty="0"/>
              <a:t> et al</a:t>
            </a:r>
          </a:p>
          <a:p>
            <a:pPr lvl="1"/>
            <a:r>
              <a:rPr lang="en-US" dirty="0"/>
              <a:t>Fast and local</a:t>
            </a:r>
          </a:p>
          <a:p>
            <a:r>
              <a:rPr lang="en-US" dirty="0"/>
              <a:t>Localization achieved through use of the </a:t>
            </a:r>
            <a:r>
              <a:rPr lang="en-US" dirty="0" err="1"/>
              <a:t>fourier</a:t>
            </a:r>
            <a:r>
              <a:rPr lang="en-US" dirty="0"/>
              <a:t> space</a:t>
            </a:r>
          </a:p>
          <a:p>
            <a:pPr lvl="1"/>
            <a:r>
              <a:rPr lang="en-US" dirty="0"/>
              <a:t>Expensive to compute – O(n^2)</a:t>
            </a:r>
          </a:p>
          <a:p>
            <a:r>
              <a:rPr lang="en-US" dirty="0"/>
              <a:t>Speed achieved by use of Chebyshev polynomials – O(k), where k is radius</a:t>
            </a:r>
          </a:p>
          <a:p>
            <a:r>
              <a:rPr lang="en-US" dirty="0"/>
              <a:t>Other filtering techniques exist, most perform worse or have no standard implementations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986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Embeddings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 to capture as much information about a graph as possible in a vector space</a:t>
            </a:r>
          </a:p>
          <a:p>
            <a:r>
              <a:rPr lang="en-US" dirty="0"/>
              <a:t>Should be able to use embeddings to get similar results to the true graph in similar problems</a:t>
            </a:r>
          </a:p>
          <a:p>
            <a:pPr lvl="1"/>
            <a:r>
              <a:rPr lang="en-US" dirty="0"/>
              <a:t>Clustering vs partitioning</a:t>
            </a:r>
          </a:p>
          <a:p>
            <a:r>
              <a:rPr lang="en-US" dirty="0"/>
              <a:t>Several goals to optimize</a:t>
            </a:r>
          </a:p>
          <a:p>
            <a:pPr lvl="1"/>
            <a:r>
              <a:rPr lang="en-US" dirty="0"/>
              <a:t>Standard reconstruction error</a:t>
            </a:r>
          </a:p>
          <a:p>
            <a:pPr lvl="1"/>
            <a:r>
              <a:rPr lang="en-US" dirty="0"/>
              <a:t>Maximize distance between non-neighboring nodes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47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Node Embeddings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a single graph, have a series of graphs that change over time</a:t>
            </a:r>
          </a:p>
          <a:p>
            <a:r>
              <a:rPr lang="en-US" dirty="0"/>
              <a:t>Similar problem domain to static embeddings, but need stability</a:t>
            </a:r>
          </a:p>
          <a:p>
            <a:r>
              <a:rPr lang="en-US" dirty="0"/>
              <a:t>Retraining from scratch each times could result in very different embeddings</a:t>
            </a:r>
          </a:p>
          <a:p>
            <a:pPr lvl="1"/>
            <a:r>
              <a:rPr lang="en-US" dirty="0"/>
              <a:t>Euclidean space is infinite, many good embeddings exist</a:t>
            </a:r>
          </a:p>
          <a:p>
            <a:r>
              <a:rPr lang="en-US" dirty="0"/>
              <a:t>Need stability between successive graphs, at least proportional to changes	</a:t>
            </a:r>
          </a:p>
          <a:p>
            <a:pPr lvl="1"/>
            <a:r>
              <a:rPr lang="en-US" dirty="0"/>
              <a:t>Initialize embeddings at step </a:t>
            </a:r>
            <a:r>
              <a:rPr lang="en-US" i="1" dirty="0"/>
              <a:t>t</a:t>
            </a:r>
            <a:r>
              <a:rPr lang="en-US" dirty="0"/>
              <a:t> to those of </a:t>
            </a:r>
            <a:r>
              <a:rPr lang="en-US" i="1" dirty="0"/>
              <a:t>t-1</a:t>
            </a:r>
            <a:r>
              <a:rPr lang="en-US" dirty="0"/>
              <a:t> via net2net</a:t>
            </a:r>
          </a:p>
          <a:p>
            <a:r>
              <a:rPr lang="en-US" dirty="0"/>
              <a:t>Stability can be measured through </a:t>
            </a:r>
            <a:r>
              <a:rPr lang="en-US" dirty="0" err="1"/>
              <a:t>Frobenius</a:t>
            </a:r>
            <a:r>
              <a:rPr lang="en-US" dirty="0"/>
              <a:t> norm of difference between successive embeddings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6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and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Built a network model composed of Apt-Markakis, Schelling, and </a:t>
            </a:r>
            <a:r>
              <a:rPr lang="en-US" dirty="0" err="1"/>
              <a:t>Barabási</a:t>
            </a:r>
            <a:r>
              <a:rPr lang="en-US" dirty="0"/>
              <a:t>-Albert models, with minor modifications</a:t>
            </a:r>
          </a:p>
          <a:p>
            <a:pPr lvl="1"/>
            <a:r>
              <a:rPr lang="en-US" dirty="0"/>
              <a:t>Exhibits numerous emergent behaviors, similar to real-world networks</a:t>
            </a:r>
          </a:p>
          <a:p>
            <a:r>
              <a:rPr lang="en-US" dirty="0"/>
              <a:t>Built a random-walk augmented autoencoder using graph convolutions to do efficient dynamic node embeddings</a:t>
            </a:r>
          </a:p>
          <a:p>
            <a:pPr lvl="1"/>
            <a:r>
              <a:rPr lang="en-US" dirty="0"/>
              <a:t>Outperforms existing methods in most cases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004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Model Design 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Inspired by a previous project combining Apt-Markakis and Schelling</a:t>
            </a:r>
          </a:p>
          <a:p>
            <a:r>
              <a:rPr lang="en-US" dirty="0"/>
              <a:t>Node embedding is well-studied on static graphs, and even on graphs with a constant number of nodes</a:t>
            </a:r>
          </a:p>
          <a:p>
            <a:pPr lvl="1"/>
            <a:r>
              <a:rPr lang="en-US" dirty="0"/>
              <a:t>Needed to make networks dynamic and growing</a:t>
            </a:r>
          </a:p>
          <a:p>
            <a:pPr lvl="1"/>
            <a:r>
              <a:rPr lang="en-US" dirty="0" err="1"/>
              <a:t>Barabasi</a:t>
            </a:r>
            <a:r>
              <a:rPr lang="en-US" dirty="0"/>
              <a:t>-Albert model handles the latter, Schelling the former</a:t>
            </a:r>
          </a:p>
          <a:p>
            <a:r>
              <a:rPr lang="en-US" dirty="0"/>
              <a:t>Used continuous valued products for the Apt-Markakis component</a:t>
            </a:r>
          </a:p>
          <a:p>
            <a:pPr lvl="1"/>
            <a:r>
              <a:rPr lang="en-US" dirty="0"/>
              <a:t>Allows a greater range of emergent communities to form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89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Social Network Model</a:t>
            </a:r>
          </a:p>
          <a:p>
            <a:pPr lvl="1"/>
            <a:r>
              <a:rPr lang="en-US" dirty="0"/>
              <a:t>Needs to approximate real world networks</a:t>
            </a:r>
          </a:p>
          <a:p>
            <a:pPr lvl="1"/>
            <a:r>
              <a:rPr lang="en-US" dirty="0"/>
              <a:t>Needs to be dynamic and growing</a:t>
            </a:r>
          </a:p>
          <a:p>
            <a:pPr lvl="1"/>
            <a:r>
              <a:rPr lang="en-US" dirty="0"/>
              <a:t>Needs to be efficient enough to generate many examples quickly</a:t>
            </a:r>
          </a:p>
          <a:p>
            <a:r>
              <a:rPr lang="en-US" dirty="0"/>
              <a:t>Node Embedding System</a:t>
            </a:r>
          </a:p>
          <a:p>
            <a:pPr lvl="1"/>
            <a:r>
              <a:rPr lang="en-US" dirty="0"/>
              <a:t>Needs to generate good embeddings</a:t>
            </a:r>
          </a:p>
          <a:p>
            <a:pPr lvl="1"/>
            <a:r>
              <a:rPr lang="en-US" dirty="0"/>
              <a:t>Embeddings must be stable in time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669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Initialized to a small random connected graph</a:t>
            </a:r>
          </a:p>
          <a:p>
            <a:r>
              <a:rPr lang="en-US" dirty="0"/>
              <a:t>Iterates over the three models: BA, Apt-Markakis, then Schelling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Model Design II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250 iterations of the synthetic model, colored by Apt-Markakis product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3633" y="1899473"/>
            <a:ext cx="2055047" cy="137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8960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Effectively the same as the original model</a:t>
            </a:r>
          </a:p>
          <a:p>
            <a:r>
              <a:rPr lang="en-US" dirty="0"/>
              <a:t>New node initialized to have or not have a product</a:t>
            </a:r>
          </a:p>
          <a:p>
            <a:r>
              <a:rPr lang="en-US" dirty="0"/>
              <a:t>Preferentially attaches to existing nodes based on degree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Barabasi</a:t>
            </a:r>
            <a:r>
              <a:rPr lang="en-US" dirty="0"/>
              <a:t>-Albert Component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BA step pseudocode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5993" y="1759936"/>
            <a:ext cx="3950876" cy="162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6201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Selects a random node that can adopt a product</a:t>
            </a:r>
          </a:p>
          <a:p>
            <a:r>
              <a:rPr lang="en-US" dirty="0"/>
              <a:t>Creates a distribution over its neighbors</a:t>
            </a:r>
          </a:p>
          <a:p>
            <a:r>
              <a:rPr lang="en-US" dirty="0"/>
              <a:t>Samples from that distribution for the new product</a:t>
            </a:r>
          </a:p>
          <a:p>
            <a:r>
              <a:rPr lang="en-US" dirty="0"/>
              <a:t>Adds in random noise to encourage differences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Apt-Markakis Component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AM step pseudocode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5993" y="1782089"/>
            <a:ext cx="3950876" cy="158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799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Selects a random unhappy node</a:t>
            </a:r>
          </a:p>
          <a:p>
            <a:r>
              <a:rPr lang="en-US" dirty="0"/>
              <a:t>Creates a distribution over all nodes based on degree</a:t>
            </a:r>
          </a:p>
          <a:p>
            <a:r>
              <a:rPr lang="en-US" dirty="0"/>
              <a:t>Samples from that distribution for node to check</a:t>
            </a:r>
          </a:p>
          <a:p>
            <a:r>
              <a:rPr lang="en-US" dirty="0"/>
              <a:t>Adds or breaks link based on difference in product</a:t>
            </a:r>
          </a:p>
          <a:p>
            <a:pPr lvl="1"/>
            <a:r>
              <a:rPr lang="en-US" dirty="0"/>
              <a:t>Avoids breaking bridges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Schelling Component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Schelling step pseudocode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514" y="1332290"/>
            <a:ext cx="3738578" cy="238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2279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Continuous products tended to cluster towards average</a:t>
            </a:r>
          </a:p>
          <a:p>
            <a:pPr lvl="1"/>
            <a:r>
              <a:rPr lang="en-US" dirty="0"/>
              <a:t>Resulting networks had only one community</a:t>
            </a:r>
          </a:p>
          <a:p>
            <a:r>
              <a:rPr lang="en-US" dirty="0"/>
              <a:t>Several solutions attempted</a:t>
            </a:r>
          </a:p>
          <a:p>
            <a:pPr lvl="1"/>
            <a:r>
              <a:rPr lang="en-US" dirty="0"/>
              <a:t>U-shaped Beta distribution</a:t>
            </a:r>
          </a:p>
          <a:p>
            <a:pPr lvl="1"/>
            <a:r>
              <a:rPr lang="en-US" dirty="0"/>
              <a:t>Bucket sampling</a:t>
            </a:r>
          </a:p>
          <a:p>
            <a:r>
              <a:rPr lang="en-US" dirty="0"/>
              <a:t>Still not ideal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 Saturation Issue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Final product distribution </a:t>
            </a:r>
            <a:r>
              <a:rPr lang="en-US" dirty="0" err="1"/>
              <a:t>historgrams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041" y="1332290"/>
            <a:ext cx="2935523" cy="238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3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Model was not perfectly scale-free</a:t>
            </a:r>
          </a:p>
          <a:p>
            <a:r>
              <a:rPr lang="en-US" dirty="0"/>
              <a:t>Exhibited scale-freeness in upper tail</a:t>
            </a:r>
          </a:p>
          <a:p>
            <a:pPr lvl="1"/>
            <a:r>
              <a:rPr lang="en-US" dirty="0"/>
              <a:t>Behavior mirrored by real-world datasets</a:t>
            </a:r>
          </a:p>
          <a:p>
            <a:r>
              <a:rPr lang="en-US" dirty="0"/>
              <a:t>Model encourages edge formation, contributing to fewer low-degree nodes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Scale-Free Analysis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Degree distributions of models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041" y="1397211"/>
            <a:ext cx="2935523" cy="225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711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Model exhibited moderate small-world characteristics</a:t>
            </a:r>
          </a:p>
          <a:p>
            <a:r>
              <a:rPr lang="en-US" dirty="0"/>
              <a:t>Higher average clustering than random graphs</a:t>
            </a:r>
          </a:p>
          <a:p>
            <a:r>
              <a:rPr lang="en-US" dirty="0"/>
              <a:t>Shorter average shortest path length than random graphs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Small-World Analysis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Average shortest path length and average clustering </a:t>
            </a:r>
            <a:r>
              <a:rPr lang="en-US" dirty="0" err="1"/>
              <a:t>coeffient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041" y="2117369"/>
            <a:ext cx="2935523" cy="81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684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Self-similarity measured through analysis of GN algorithm clusters</a:t>
            </a:r>
          </a:p>
          <a:p>
            <a:r>
              <a:rPr lang="en-US" dirty="0"/>
              <a:t>Dendrogram structure and cumulative distribution appears self-similar</a:t>
            </a:r>
          </a:p>
          <a:p>
            <a:r>
              <a:rPr lang="en-US" dirty="0"/>
              <a:t>Bifurcation ratios less so</a:t>
            </a:r>
          </a:p>
          <a:p>
            <a:r>
              <a:rPr lang="en-US" dirty="0"/>
              <a:t>Inconclusive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Self-Similarity Analysis – Girvan Newman 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GN Algorithm dendrograms, in synthetic case colored by Apt-Markakis product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382" y="1659410"/>
            <a:ext cx="2987692" cy="214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0202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Self-Similarity Analysis – Girvan Newman II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Bifurcation ratios and statistics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382" y="1665629"/>
            <a:ext cx="2987692" cy="21311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C405BC-91CB-4D65-8655-AADB8424C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19" y="1659410"/>
            <a:ext cx="2691921" cy="2143567"/>
          </a:xfrm>
          <a:prstGeom prst="rect">
            <a:avLst/>
          </a:prstGeom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98D91F4-F839-4BAF-A98B-9D759DA5623D}"/>
              </a:ext>
            </a:extLst>
          </p:cNvPr>
          <p:cNvSpPr txBox="1">
            <a:spLocks/>
          </p:cNvSpPr>
          <p:nvPr/>
        </p:nvSpPr>
        <p:spPr>
          <a:xfrm>
            <a:off x="457200" y="3942710"/>
            <a:ext cx="3951287" cy="42790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000" kern="1200">
                <a:solidFill>
                  <a:srgbClr val="9D9D9D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Cumulative community distributions</a:t>
            </a:r>
          </a:p>
        </p:txBody>
      </p:sp>
    </p:spTree>
    <p:extLst>
      <p:ext uri="{BB962C8B-B14F-4D97-AF65-F5344CB8AC3E}">
        <p14:creationId xmlns:p14="http://schemas.microsoft.com/office/powerpoint/2010/main" val="26690308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Self-similarity measured through box counting</a:t>
            </a:r>
          </a:p>
          <a:p>
            <a:pPr lvl="1"/>
            <a:r>
              <a:rPr lang="en-US" dirty="0"/>
              <a:t>Sample nodes at random, setting their neighborhood of radius </a:t>
            </a:r>
            <a:r>
              <a:rPr lang="en-US" i="1" dirty="0"/>
              <a:t>r</a:t>
            </a:r>
            <a:r>
              <a:rPr lang="en-US" dirty="0"/>
              <a:t> to be covered</a:t>
            </a:r>
          </a:p>
          <a:p>
            <a:pPr lvl="1"/>
            <a:r>
              <a:rPr lang="en-US" dirty="0"/>
              <a:t>Continue until whole graph covered</a:t>
            </a:r>
          </a:p>
          <a:p>
            <a:r>
              <a:rPr lang="en-US" dirty="0"/>
              <a:t>Fit power law to resulting curve</a:t>
            </a:r>
          </a:p>
          <a:p>
            <a:r>
              <a:rPr lang="en-US" dirty="0"/>
              <a:t>Analysis again inconclusive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Self-Similarity Analysis – Box Counting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GN Algorithm dendrograms, in synthetic case colored by Apt-Markakis product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064" y="1659410"/>
            <a:ext cx="2776328" cy="214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25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Social networks</a:t>
            </a:r>
          </a:p>
          <a:p>
            <a:pPr lvl="1"/>
            <a:r>
              <a:rPr lang="en-US" dirty="0"/>
              <a:t>Diffusion</a:t>
            </a:r>
          </a:p>
          <a:p>
            <a:pPr lvl="1"/>
            <a:r>
              <a:rPr lang="en-US" dirty="0"/>
              <a:t>Organization</a:t>
            </a:r>
          </a:p>
          <a:p>
            <a:pPr lvl="1"/>
            <a:r>
              <a:rPr lang="en-US" dirty="0"/>
              <a:t>Growth</a:t>
            </a:r>
          </a:p>
          <a:p>
            <a:r>
              <a:rPr lang="en-US" dirty="0"/>
              <a:t>Machine learning</a:t>
            </a:r>
          </a:p>
          <a:p>
            <a:pPr lvl="1"/>
            <a:r>
              <a:rPr lang="en-US" dirty="0"/>
              <a:t>Neural networks</a:t>
            </a:r>
          </a:p>
          <a:p>
            <a:pPr lvl="1"/>
            <a:r>
              <a:rPr lang="en-US" dirty="0"/>
              <a:t>Node embeddings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235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Unexpected result</a:t>
            </a:r>
          </a:p>
          <a:p>
            <a:r>
              <a:rPr lang="en-US" dirty="0"/>
              <a:t>Plot of nodes against edges follows power law</a:t>
            </a:r>
          </a:p>
          <a:p>
            <a:r>
              <a:rPr lang="en-US" dirty="0"/>
              <a:t>Effective diameter slowly decreases to stabilize around 3-4</a:t>
            </a:r>
          </a:p>
          <a:p>
            <a:r>
              <a:rPr lang="en-US" dirty="0"/>
              <a:t>Thought to be common in real networks</a:t>
            </a:r>
          </a:p>
          <a:p>
            <a:r>
              <a:rPr lang="en-US" dirty="0"/>
              <a:t>Result of Schelling step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Analysis: Densification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Average shortest path length and average clustering </a:t>
            </a:r>
            <a:r>
              <a:rPr lang="en-US" dirty="0" err="1"/>
              <a:t>coeffient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013" y="2275823"/>
            <a:ext cx="4041823" cy="141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0997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System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Results needed to be usable to solve problems</a:t>
            </a:r>
          </a:p>
          <a:p>
            <a:r>
              <a:rPr lang="en-US" dirty="0"/>
              <a:t>Results needed to be stable over time</a:t>
            </a:r>
          </a:p>
          <a:p>
            <a:r>
              <a:rPr lang="en-US" dirty="0"/>
              <a:t>System needed to be somewhat fast</a:t>
            </a:r>
          </a:p>
          <a:p>
            <a:r>
              <a:rPr lang="en-US" dirty="0"/>
              <a:t>Needs to work on growing graphs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2355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System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walk augmented graph convolutional autoencoder</a:t>
            </a:r>
          </a:p>
          <a:p>
            <a:pPr lvl="1"/>
            <a:r>
              <a:rPr lang="en-US" dirty="0"/>
              <a:t>RWGCN, or just the embedding system</a:t>
            </a:r>
          </a:p>
          <a:p>
            <a:r>
              <a:rPr lang="en-US" dirty="0"/>
              <a:t>Autoencoder working on adjacency matrix</a:t>
            </a:r>
          </a:p>
          <a:p>
            <a:pPr lvl="1"/>
            <a:r>
              <a:rPr lang="en-US" dirty="0"/>
              <a:t>Augment adjacency matrix with truncated random walks</a:t>
            </a:r>
          </a:p>
          <a:p>
            <a:r>
              <a:rPr lang="en-US" dirty="0"/>
              <a:t>Graph convolutional architecture</a:t>
            </a:r>
          </a:p>
          <a:p>
            <a:r>
              <a:rPr lang="en-US" dirty="0"/>
              <a:t>net2net to grow input/output layers on network expansion</a:t>
            </a:r>
          </a:p>
          <a:p>
            <a:r>
              <a:rPr lang="en-US" dirty="0"/>
              <a:t>Problem-specific choice of Adam or SGD with momentum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276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Walk Augmentation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 convolutions can capture a lot of neighborhood information</a:t>
            </a:r>
          </a:p>
          <a:p>
            <a:r>
              <a:rPr lang="en-US" dirty="0"/>
              <a:t>Random walks can capture more, and help introduce randomness to make the training process robust</a:t>
            </a:r>
          </a:p>
          <a:p>
            <a:r>
              <a:rPr lang="en-US" dirty="0"/>
              <a:t>At each training iteration, run a random walk at each node with reset probability 0.1, of length </a:t>
            </a:r>
            <a:r>
              <a:rPr lang="en-US" i="1" dirty="0"/>
              <a:t>|V| * sparsity</a:t>
            </a:r>
            <a:endParaRPr lang="en-US" dirty="0"/>
          </a:p>
          <a:p>
            <a:r>
              <a:rPr lang="en-US" dirty="0"/>
              <a:t>Augment adjacency matrix by setting all nodes in walk to be neighbors, train as normal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244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Cosine loss</a:t>
            </a:r>
          </a:p>
          <a:p>
            <a:pPr lvl="1"/>
            <a:r>
              <a:rPr lang="en-US" dirty="0"/>
              <a:t>Push adjacent node embeddings closer together</a:t>
            </a:r>
          </a:p>
          <a:p>
            <a:pPr lvl="1"/>
            <a:r>
              <a:rPr lang="en-US" dirty="0"/>
              <a:t>Push non-</a:t>
            </a:r>
            <a:r>
              <a:rPr lang="en-US" dirty="0" err="1"/>
              <a:t>adjacents</a:t>
            </a:r>
            <a:r>
              <a:rPr lang="en-US" dirty="0"/>
              <a:t> farther apart</a:t>
            </a:r>
          </a:p>
          <a:p>
            <a:r>
              <a:rPr lang="en-US" dirty="0"/>
              <a:t>Hinge loss</a:t>
            </a:r>
          </a:p>
          <a:p>
            <a:pPr lvl="1"/>
            <a:r>
              <a:rPr lang="en-US" dirty="0"/>
              <a:t>Reconstruction error as a multi-label classification problem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 and Training Procedure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Embedding system training pseudocode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064" y="1888380"/>
            <a:ext cx="3165620" cy="192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370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Chebyshev convolutions on input/output layers</a:t>
            </a:r>
          </a:p>
          <a:p>
            <a:r>
              <a:rPr lang="en-US" dirty="0"/>
              <a:t>Middle layers of 1d convolutions</a:t>
            </a:r>
          </a:p>
          <a:p>
            <a:r>
              <a:rPr lang="en-US" dirty="0"/>
              <a:t>Embedding linear layer</a:t>
            </a:r>
          </a:p>
          <a:p>
            <a:r>
              <a:rPr lang="en-US" dirty="0"/>
              <a:t>Batch normalization and </a:t>
            </a:r>
            <a:r>
              <a:rPr lang="en-US" dirty="0" err="1"/>
              <a:t>SineReLU</a:t>
            </a:r>
            <a:endParaRPr lang="en-US" dirty="0"/>
          </a:p>
          <a:p>
            <a:r>
              <a:rPr lang="en-US" dirty="0"/>
              <a:t>Dropout layer between encoder and decoder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Network Architecture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Embedding system network diagram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2831" y="1115931"/>
            <a:ext cx="2361793" cy="265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1499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Achieves very good differentiation on CORA dataset using only adjacency matrix</a:t>
            </a:r>
          </a:p>
          <a:p>
            <a:r>
              <a:rPr lang="en-US" dirty="0"/>
              <a:t>Accuracy measured by matching k-means clusters to true classes</a:t>
            </a:r>
          </a:p>
          <a:p>
            <a:r>
              <a:rPr lang="en-US" dirty="0"/>
              <a:t>Accuracy significantly outmatches other embeddings</a:t>
            </a:r>
          </a:p>
          <a:p>
            <a:r>
              <a:rPr lang="en-US" dirty="0"/>
              <a:t>Accuracy comparable to decision trees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Results: CORA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Embedding visualizations of the CORA dataset, colored by true class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370" y="1615492"/>
            <a:ext cx="3049110" cy="21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9916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Translate k-means clusters to graph partitions, measure modularity</a:t>
            </a:r>
          </a:p>
          <a:p>
            <a:r>
              <a:rPr lang="en-US" dirty="0"/>
              <a:t>Strong performance, although not quite up to Node2Vec on real-world data</a:t>
            </a:r>
          </a:p>
          <a:p>
            <a:r>
              <a:rPr lang="en-US" dirty="0"/>
              <a:t>Approaches Louvain performance on synthetic model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Results: Clustering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Clustering performances on several models and datasets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370" y="2251923"/>
            <a:ext cx="3049110" cy="86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54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Measured as </a:t>
            </a:r>
            <a:r>
              <a:rPr lang="en-US" dirty="0" err="1"/>
              <a:t>Frobenius</a:t>
            </a:r>
            <a:r>
              <a:rPr lang="en-US" dirty="0"/>
              <a:t> norm of difference between embeddings over difference between adjacencies</a:t>
            </a:r>
          </a:p>
          <a:p>
            <a:r>
              <a:rPr lang="en-US" dirty="0"/>
              <a:t>Best performing metric of our system</a:t>
            </a:r>
          </a:p>
          <a:p>
            <a:r>
              <a:rPr lang="en-US" dirty="0"/>
              <a:t>Consistently outperforms baselines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Results: Stability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Stabilities of several models and datasets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731" y="2251923"/>
            <a:ext cx="2754387" cy="86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9257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Measured as time to achieve results noted in clustering</a:t>
            </a:r>
          </a:p>
          <a:p>
            <a:r>
              <a:rPr lang="en-US" dirty="0"/>
              <a:t>Our model has high initial overhead but lower complexity</a:t>
            </a:r>
          </a:p>
          <a:p>
            <a:pPr lvl="1"/>
            <a:r>
              <a:rPr lang="en-US" dirty="0"/>
              <a:t>Slower than baselines on small datasets</a:t>
            </a:r>
          </a:p>
          <a:p>
            <a:pPr lvl="1"/>
            <a:r>
              <a:rPr lang="en-US" dirty="0"/>
              <a:t>Faster on larger ones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Results: Running Time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Running times on several models and datasets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4590" y="2251923"/>
            <a:ext cx="2678669" cy="86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043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 Real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random networks that approximate their real-world counterparts</a:t>
            </a:r>
          </a:p>
          <a:p>
            <a:pPr lvl="1"/>
            <a:r>
              <a:rPr lang="en-US" dirty="0"/>
              <a:t>Allows us to easily generate a lot of training data</a:t>
            </a:r>
          </a:p>
          <a:p>
            <a:pPr lvl="1"/>
            <a:r>
              <a:rPr lang="en-US" dirty="0"/>
              <a:t>And learn things about networks along the way</a:t>
            </a:r>
          </a:p>
          <a:p>
            <a:r>
              <a:rPr lang="en-US" dirty="0"/>
              <a:t>Can be verified using numerous properties of real-world networks</a:t>
            </a:r>
          </a:p>
          <a:p>
            <a:pPr lvl="1"/>
            <a:r>
              <a:rPr lang="en-US" dirty="0"/>
              <a:t>Scale-freeness, small-worlds, self-similarity…</a:t>
            </a:r>
          </a:p>
          <a:p>
            <a:pPr lvl="1"/>
            <a:r>
              <a:rPr lang="en-US" dirty="0"/>
              <a:t>Many more we don’t go into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3158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Used TSNE to visualize nodes over time</a:t>
            </a:r>
          </a:p>
          <a:p>
            <a:r>
              <a:rPr lang="en-US" dirty="0"/>
              <a:t>Initialized TSNE to old embeddings at each time step</a:t>
            </a:r>
          </a:p>
          <a:p>
            <a:r>
              <a:rPr lang="en-US" dirty="0"/>
              <a:t>In general networks too large for useful visual inspection</a:t>
            </a:r>
          </a:p>
          <a:p>
            <a:r>
              <a:rPr lang="en-US" dirty="0"/>
              <a:t>Still looks cool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Visualization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Embedding visualization, colored by Apt-Markakis product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515" y="714855"/>
            <a:ext cx="3227856" cy="322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0685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Examination of a node before and after Schelling step confirms accuracy of embeddings</a:t>
            </a:r>
          </a:p>
          <a:p>
            <a:r>
              <a:rPr lang="en-US" dirty="0"/>
              <a:t>Node begins positioned between two clusters and moves to another</a:t>
            </a:r>
          </a:p>
          <a:p>
            <a:pPr lvl="1"/>
            <a:r>
              <a:rPr lang="en-US" dirty="0"/>
              <a:t>Both clearly seen in embedding space</a:t>
            </a:r>
          </a:p>
          <a:p>
            <a:r>
              <a:rPr lang="en-US" dirty="0"/>
              <a:t>Also shown: embedding stability against adjacency stability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Bonus: Schelling Visualization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Schelling embedding visualization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515" y="1610379"/>
            <a:ext cx="3337610" cy="235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6738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 Directions – Network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 the edge saturation issue</a:t>
            </a:r>
          </a:p>
          <a:p>
            <a:pPr lvl="1"/>
            <a:r>
              <a:rPr lang="en-US" dirty="0"/>
              <a:t>Ways to do this aren’t super clear, may need to fundamentally rethink the entire model</a:t>
            </a:r>
          </a:p>
          <a:p>
            <a:r>
              <a:rPr lang="en-US" dirty="0"/>
              <a:t>Improve performance, there’s some optimization that could probably be done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223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 Directions – Embedding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different network architectures</a:t>
            </a:r>
          </a:p>
          <a:p>
            <a:pPr lvl="1"/>
            <a:r>
              <a:rPr lang="en-US" dirty="0"/>
              <a:t>Multimodal variational autoencoder</a:t>
            </a:r>
          </a:p>
          <a:p>
            <a:pPr lvl="1"/>
            <a:r>
              <a:rPr lang="en-US" dirty="0"/>
              <a:t>RNN architectures</a:t>
            </a:r>
          </a:p>
          <a:p>
            <a:r>
              <a:rPr lang="en-US" dirty="0"/>
              <a:t>Study node trajectories over time</a:t>
            </a:r>
          </a:p>
          <a:p>
            <a:pPr lvl="1"/>
            <a:r>
              <a:rPr lang="en-US" dirty="0"/>
              <a:t>Future cluster membership prediction</a:t>
            </a:r>
          </a:p>
          <a:p>
            <a:pPr lvl="1"/>
            <a:r>
              <a:rPr lang="en-US" dirty="0"/>
              <a:t>Would require large annotated dataset and a lot of computational power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807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143125"/>
            <a:ext cx="8229600" cy="857250"/>
          </a:xfrm>
        </p:spPr>
        <p:txBody>
          <a:bodyPr/>
          <a:lstStyle/>
          <a:p>
            <a:pPr algn="ctr"/>
            <a:r>
              <a:rPr lang="en-US" dirty="0"/>
              <a:t>Any Questions?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B5084C8-02C1-403D-ADEF-C50A5181E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55F2B94-FEED-4927-8400-1ECF4D8363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060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Networks whose degree distribution follows a power law</a:t>
            </a:r>
          </a:p>
          <a:p>
            <a:pPr lvl="1"/>
            <a:r>
              <a:rPr lang="en-US" dirty="0"/>
              <a:t>Emergent property of numerous real networks</a:t>
            </a:r>
          </a:p>
          <a:p>
            <a:r>
              <a:rPr lang="en-US" dirty="0"/>
              <a:t>Such networks characterized by presence of “hubs”</a:t>
            </a:r>
          </a:p>
          <a:p>
            <a:pPr lvl="1"/>
            <a:r>
              <a:rPr lang="en-US" dirty="0"/>
              <a:t>Many nodes with few connections, few nodes with many connections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Scale-Free Networks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Degree distribution of a scale-free network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514" y="1242054"/>
            <a:ext cx="3951287" cy="268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135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Networks with “6 degrees of separation”</a:t>
            </a:r>
          </a:p>
          <a:p>
            <a:pPr lvl="1"/>
            <a:r>
              <a:rPr lang="en-US" dirty="0"/>
              <a:t>Low average shortest paths</a:t>
            </a:r>
          </a:p>
          <a:p>
            <a:pPr lvl="1"/>
            <a:r>
              <a:rPr lang="en-US" dirty="0"/>
              <a:t>High average clustering</a:t>
            </a:r>
          </a:p>
          <a:p>
            <a:r>
              <a:rPr lang="en-US" dirty="0"/>
              <a:t>Broadly defined</a:t>
            </a:r>
          </a:p>
          <a:p>
            <a:r>
              <a:rPr lang="en-US" dirty="0"/>
              <a:t>Common in the real world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Small-World Networks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 random small-world network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5514" y="1267671"/>
            <a:ext cx="3951287" cy="263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965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Network equivalent of a geometric fractal</a:t>
            </a:r>
          </a:p>
          <a:p>
            <a:pPr lvl="1"/>
            <a:r>
              <a:rPr lang="en-US" dirty="0"/>
              <a:t>Highly modular</a:t>
            </a:r>
          </a:p>
          <a:p>
            <a:pPr lvl="1"/>
            <a:r>
              <a:rPr lang="en-US" dirty="0"/>
              <a:t>Properties of network invariant to “renormalizations”</a:t>
            </a:r>
          </a:p>
          <a:p>
            <a:r>
              <a:rPr lang="en-US" dirty="0"/>
              <a:t>Measured through generalized box-covering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Self-Similar Networks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 random self-similar network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467E27-5640-405B-9713-6F833AD75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514" y="1246722"/>
            <a:ext cx="3951286" cy="267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911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Apt-Markakis Product Adoption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Simulates diffusion of competing products across a network</a:t>
            </a:r>
          </a:p>
          <a:p>
            <a:pPr lvl="1"/>
            <a:r>
              <a:rPr lang="en-US" dirty="0"/>
              <a:t>Some nodes are initialized to have adopted a product</a:t>
            </a:r>
          </a:p>
          <a:p>
            <a:pPr lvl="1"/>
            <a:r>
              <a:rPr lang="en-US" dirty="0"/>
              <a:t>Iteratively checks which nodes without products can adopt one based on a preset threshold</a:t>
            </a:r>
          </a:p>
          <a:p>
            <a:r>
              <a:rPr lang="en-US" dirty="0"/>
              <a:t>Numerous possibilities for generalization</a:t>
            </a:r>
          </a:p>
          <a:p>
            <a:pPr lvl="1"/>
            <a:r>
              <a:rPr lang="en-US" dirty="0"/>
              <a:t>Multi-product vectors</a:t>
            </a:r>
          </a:p>
          <a:p>
            <a:pPr lvl="1"/>
            <a:r>
              <a:rPr lang="en-US" dirty="0"/>
              <a:t>Continuous valued products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177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Schelling Segregation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Designed to simulate racial segregation in neighborhoods on a 2d grid</a:t>
            </a:r>
          </a:p>
          <a:p>
            <a:pPr lvl="1"/>
            <a:r>
              <a:rPr lang="en-US" dirty="0"/>
              <a:t>Agents belong to one of several disparate groups</a:t>
            </a:r>
          </a:p>
          <a:p>
            <a:pPr lvl="1"/>
            <a:r>
              <a:rPr lang="en-US" dirty="0"/>
              <a:t>A predefined threshold defines how many agents of a different group a node will tolerate being adjacent to</a:t>
            </a:r>
          </a:p>
          <a:p>
            <a:pPr lvl="1"/>
            <a:r>
              <a:rPr lang="en-US" dirty="0"/>
              <a:t>Agents move to free spaces on the grid when threshold exceeded</a:t>
            </a:r>
          </a:p>
          <a:p>
            <a:r>
              <a:rPr lang="en-US" dirty="0"/>
              <a:t>Generalization to graphs is non-trivial due to lack of empty spaces</a:t>
            </a:r>
          </a:p>
          <a:p>
            <a:pPr lvl="1"/>
            <a:r>
              <a:rPr lang="en-US" dirty="0"/>
              <a:t>Agents can swap location in the graph if both unhappy</a:t>
            </a:r>
          </a:p>
          <a:p>
            <a:pPr lvl="1"/>
            <a:r>
              <a:rPr lang="en-US" dirty="0"/>
              <a:t>Agents can create/break links at will if unhappy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699710"/>
      </p:ext>
    </p:extLst>
  </p:cSld>
  <p:clrMapOvr>
    <a:masterClrMapping/>
  </p:clrMapOvr>
</p:sld>
</file>

<file path=ppt/theme/theme1.xml><?xml version="1.0" encoding="utf-8"?>
<a:theme xmlns:a="http://schemas.openxmlformats.org/drawingml/2006/main" name="Imperial College London Theme">
  <a:themeElements>
    <a:clrScheme name="Imperial College London Presentation">
      <a:dk1>
        <a:srgbClr val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Imperial College London Presentation">
      <a:dk1>
        <a:srgbClr val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Imperial College London Presentation">
      <a:dk1>
        <a:srgbClr val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1827</TotalTime>
  <Words>1769</Words>
  <Application>Microsoft Office PowerPoint</Application>
  <PresentationFormat>On-screen Show (16:9)</PresentationFormat>
  <Paragraphs>270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6" baseType="lpstr">
      <vt:lpstr>Arial</vt:lpstr>
      <vt:lpstr>Imperial College London Theme</vt:lpstr>
      <vt:lpstr>Dynamics of Social Networks</vt:lpstr>
      <vt:lpstr>Objectives</vt:lpstr>
      <vt:lpstr>General Background</vt:lpstr>
      <vt:lpstr>Modelling Real Networks</vt:lpstr>
      <vt:lpstr>Scale-Free Networks</vt:lpstr>
      <vt:lpstr>Small-World Networks</vt:lpstr>
      <vt:lpstr>Self-Similar Networks</vt:lpstr>
      <vt:lpstr>The Apt-Markakis Product Adoption Model</vt:lpstr>
      <vt:lpstr>The Schelling Segregation Model</vt:lpstr>
      <vt:lpstr>The Barabási-Albert Scale-Free Model</vt:lpstr>
      <vt:lpstr>Machine Learning on Graphs</vt:lpstr>
      <vt:lpstr>Autoencoders</vt:lpstr>
      <vt:lpstr>Convolutions</vt:lpstr>
      <vt:lpstr>Graph Convolutions</vt:lpstr>
      <vt:lpstr>Chebyshev Convolutions</vt:lpstr>
      <vt:lpstr>Node Embeddings</vt:lpstr>
      <vt:lpstr>Dynamic Node Embeddings</vt:lpstr>
      <vt:lpstr>Implementation and Results</vt:lpstr>
      <vt:lpstr>Synthetic Model Design I</vt:lpstr>
      <vt:lpstr>Synthetic Model Design II</vt:lpstr>
      <vt:lpstr>Barabasi-Albert Component</vt:lpstr>
      <vt:lpstr>Apt-Markakis Component</vt:lpstr>
      <vt:lpstr>Schelling Component</vt:lpstr>
      <vt:lpstr>Edge Saturation Issue</vt:lpstr>
      <vt:lpstr>Model Scale-Free Analysis</vt:lpstr>
      <vt:lpstr>Model Small-World Analysis</vt:lpstr>
      <vt:lpstr>Model Self-Similarity Analysis – Girvan Newman I</vt:lpstr>
      <vt:lpstr>Model Self-Similarity Analysis – Girvan Newman II</vt:lpstr>
      <vt:lpstr>Model Self-Similarity Analysis – Box Counting</vt:lpstr>
      <vt:lpstr>Bonus Analysis: Densification</vt:lpstr>
      <vt:lpstr>Embedding System Objectives</vt:lpstr>
      <vt:lpstr>Embedding System Design</vt:lpstr>
      <vt:lpstr>Random Walk Augmentation</vt:lpstr>
      <vt:lpstr>Loss Functions and Training Procedure</vt:lpstr>
      <vt:lpstr>Embedding Network Architecture</vt:lpstr>
      <vt:lpstr>Embedding Results: CORA</vt:lpstr>
      <vt:lpstr>Embedding Results: Clustering</vt:lpstr>
      <vt:lpstr>Embedding Results: Stability</vt:lpstr>
      <vt:lpstr>Embedding Results: Running Time</vt:lpstr>
      <vt:lpstr>Embedding Visualization</vt:lpstr>
      <vt:lpstr>Bonus: Schelling Visualization</vt:lpstr>
      <vt:lpstr>Future Work Directions – Network Model</vt:lpstr>
      <vt:lpstr>Future Work Directions – Embedding System</vt:lpstr>
      <vt:lpstr>Any Questions?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Abby Bolt</dc:creator>
  <cp:lastModifiedBy>john freeman</cp:lastModifiedBy>
  <cp:revision>51</cp:revision>
  <dcterms:created xsi:type="dcterms:W3CDTF">2017-02-16T14:49:58Z</dcterms:created>
  <dcterms:modified xsi:type="dcterms:W3CDTF">2019-09-03T15:17:45Z</dcterms:modified>
</cp:coreProperties>
</file>

<file path=docProps/thumbnail.jpeg>
</file>